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36052D-3B74-4197-A14F-FC99A02FE2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17205-414E-446F-99F7-8BB50FACABE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9600" y="914400"/>
                <a:ext cx="5791200" cy="48006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3600" dirty="0" smtClean="0"/>
                  <a:t>TISK</a:t>
                </a:r>
              </a:p>
              <a:p>
                <a:pPr marL="342900" indent="-342900" algn="l">
                  <a:buAutoNum type="arabicParenR"/>
                </a:pPr>
                <a:r>
                  <a:rPr lang="en-US" sz="3600" dirty="0" smtClean="0"/>
                  <a:t>Add: (-5) + (-12)</a:t>
                </a:r>
              </a:p>
              <a:p>
                <a:pPr marL="342900" indent="-342900" algn="l">
                  <a:buAutoNum type="arabicParenR"/>
                </a:pPr>
                <a:r>
                  <a:rPr lang="en-US" sz="3600" dirty="0" smtClean="0"/>
                  <a:t>Add: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342900" indent="-342900" algn="l">
                  <a:buAutoNum type="arabicParenR"/>
                </a:pPr>
                <a:r>
                  <a:rPr lang="en-US" sz="3600" dirty="0" smtClean="0"/>
                  <a:t>Classify the number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algn="l"/>
                <a:endParaRPr lang="en-US" sz="3600" dirty="0"/>
              </a:p>
              <a:p>
                <a:pPr algn="l"/>
                <a:r>
                  <a:rPr lang="en-US" sz="3600" dirty="0" smtClean="0"/>
                  <a:t>NO mental math today.</a:t>
                </a:r>
                <a:endParaRPr lang="en-US" sz="36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9600" y="914400"/>
                <a:ext cx="5791200" cy="4800600"/>
              </a:xfrm>
              <a:blipFill rotWithShape="1">
                <a:blip r:embed="rId2"/>
                <a:stretch>
                  <a:fillRect l="-3158" t="-1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943600" cy="3276600"/>
          </a:xfrm>
        </p:spPr>
        <p:txBody>
          <a:bodyPr anchor="t"/>
          <a:lstStyle/>
          <a:p>
            <a:pPr algn="l"/>
            <a:r>
              <a:rPr lang="en-US" dirty="0" smtClean="0"/>
              <a:t>Monday, September 10,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6019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Homework: </a:t>
            </a:r>
            <a:r>
              <a:rPr lang="en-US" sz="2800" dirty="0" err="1" smtClean="0"/>
              <a:t>Percents</a:t>
            </a:r>
            <a:r>
              <a:rPr lang="en-US" sz="2800" dirty="0" smtClean="0"/>
              <a:t> Worksheet **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81000"/>
            <a:ext cx="3048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Please have your write-ups out and ready to hand in!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662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Review/Check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82000" cy="4038600"/>
          </a:xfrm>
        </p:spPr>
        <p:txBody>
          <a:bodyPr/>
          <a:lstStyle/>
          <a:p>
            <a:r>
              <a:rPr lang="en-US" sz="2400"/>
              <a:t>Changing a sentence into a percent equation is easy:</a:t>
            </a:r>
          </a:p>
          <a:p>
            <a:pPr lvl="1"/>
            <a:r>
              <a:rPr lang="en-US" sz="2000"/>
              <a:t>The words “what” or “what number” stand for the unknown amount: </a:t>
            </a:r>
            <a:r>
              <a:rPr lang="en-US" sz="2000" i="1"/>
              <a:t>x</a:t>
            </a:r>
            <a:r>
              <a:rPr lang="en-US" sz="2000"/>
              <a:t>.</a:t>
            </a:r>
          </a:p>
          <a:p>
            <a:pPr lvl="1"/>
            <a:r>
              <a:rPr lang="en-US" sz="2000"/>
              <a:t>The words “is” or “is equal to” stand for the equals sign: =.</a:t>
            </a:r>
          </a:p>
          <a:p>
            <a:pPr lvl="1"/>
            <a:r>
              <a:rPr lang="en-US" sz="2000"/>
              <a:t>The word “of” stands for multiplication.</a:t>
            </a:r>
          </a:p>
          <a:p>
            <a:pPr lvl="1"/>
            <a:r>
              <a:rPr lang="en-US" sz="2000"/>
              <a:t>Now, just translate!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239000" cy="1676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Lesson 8.2/8.3 Percent </a:t>
            </a:r>
            <a:r>
              <a:rPr lang="en-US" dirty="0"/>
              <a:t>Equations</a:t>
            </a:r>
          </a:p>
        </p:txBody>
      </p:sp>
    </p:spTree>
    <p:extLst>
      <p:ext uri="{BB962C8B-B14F-4D97-AF65-F5344CB8AC3E}">
        <p14:creationId xmlns:p14="http://schemas.microsoft.com/office/powerpoint/2010/main" val="29559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137298" y="4343400"/>
            <a:ext cx="304800" cy="381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5578475" y="4277833"/>
            <a:ext cx="6096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834462" y="4343400"/>
            <a:ext cx="2270937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2512348" y="4343400"/>
            <a:ext cx="304800" cy="381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85800" y="4343400"/>
            <a:ext cx="1826548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5943600" y="2517258"/>
            <a:ext cx="381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5562600" y="2514600"/>
            <a:ext cx="320675" cy="45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2848713" y="2552700"/>
            <a:ext cx="381000" cy="45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762000" y="2514600"/>
            <a:ext cx="20193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3276600" y="2517258"/>
            <a:ext cx="2209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4038600" y="744279"/>
            <a:ext cx="457200" cy="45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495800" y="744279"/>
            <a:ext cx="609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467100" y="744279"/>
            <a:ext cx="474663" cy="4749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81670" y="744279"/>
            <a:ext cx="385430" cy="45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62000" y="762000"/>
            <a:ext cx="228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7620000" cy="5714999"/>
          </a:xfrm>
        </p:spPr>
        <p:txBody>
          <a:bodyPr>
            <a:normAutofit/>
          </a:bodyPr>
          <a:lstStyle/>
          <a:p>
            <a:r>
              <a:rPr lang="en-US" sz="3200" dirty="0"/>
              <a:t>What number is 3% of 500?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Five percent of what number is 27?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Thirty-five is what percent of 600?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763000" cy="9144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Example 1. Change the sentence into an equation.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1371600" y="1295400"/>
                <a:ext cx="1219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i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946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1295400"/>
                <a:ext cx="1219200" cy="5191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600200" y="1309687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5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1902748" y="3620869"/>
                <a:ext cx="12192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i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9487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2748" y="3620869"/>
                <a:ext cx="1219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224863" y="3581400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5"/>
                </a:solidFill>
              </a:rPr>
              <a:t>=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447800" y="4800600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5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88288" y="1161867"/>
                <a:ext cx="124142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288" y="1161867"/>
                <a:ext cx="1241425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438400" y="1219200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219200"/>
                <a:ext cx="1241425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949575" y="1295400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𝟓𝟎𝟎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575" y="1295400"/>
                <a:ext cx="1241425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150937" y="3447867"/>
                <a:ext cx="124142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937" y="3447867"/>
                <a:ext cx="1241425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600200" y="3497759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497759"/>
                <a:ext cx="1241425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2819400" y="3550438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𝟐𝟕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550438"/>
                <a:ext cx="1241425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983438" y="4879508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𝟑𝟓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8" y="4879508"/>
                <a:ext cx="124142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983245" y="4873280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𝟔𝟎𝟎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245" y="4873280"/>
                <a:ext cx="1241425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2057400" y="4800600"/>
                <a:ext cx="1241425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00600"/>
                <a:ext cx="1241425" cy="7301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2514600" y="4825894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825894"/>
                <a:ext cx="1241425" cy="76944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8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4" grpId="0" animBg="1"/>
      <p:bldP spid="19495" grpId="0" animBg="1"/>
      <p:bldP spid="19496" grpId="0" animBg="1"/>
      <p:bldP spid="19493" grpId="0" animBg="1"/>
      <p:bldP spid="19492" grpId="0" animBg="1"/>
      <p:bldP spid="19483" grpId="0" uiExpand="1" animBg="1"/>
      <p:bldP spid="19485" grpId="0" uiExpand="1" animBg="1"/>
      <p:bldP spid="19482" grpId="0" uiExpand="1" animBg="1"/>
      <p:bldP spid="19484" grpId="0" uiExpand="1" animBg="1"/>
      <p:bldP spid="19486" grpId="0" uiExpand="1" animBg="1"/>
      <p:bldP spid="19467" grpId="0" uiExpand="1" animBg="1"/>
      <p:bldP spid="19476" grpId="0" uiExpand="1" animBg="1"/>
      <p:bldP spid="19466" grpId="0" uiExpand="1" animBg="1"/>
      <p:bldP spid="19464" grpId="0" uiExpand="1" animBg="1"/>
      <p:bldP spid="19462" grpId="0" uiExpand="1" animBg="1"/>
      <p:bldP spid="19459" grpId="0" uiExpand="1" build="p"/>
      <p:bldP spid="19463" grpId="0" uiExpand="1"/>
      <p:bldP spid="19465" grpId="0" uiExpand="1"/>
      <p:bldP spid="19487" grpId="0" uiExpand="1"/>
      <p:bldP spid="19488" grpId="0" uiExpand="1"/>
      <p:bldP spid="19498" grpId="0"/>
      <p:bldP spid="2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26429" y="4631871"/>
            <a:ext cx="304800" cy="381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029200" y="4631871"/>
            <a:ext cx="4572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0" y="4631871"/>
            <a:ext cx="2286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56707" y="4631871"/>
            <a:ext cx="329293" cy="381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51114" y="4648200"/>
            <a:ext cx="116205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24200" y="2808514"/>
            <a:ext cx="381000" cy="45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867400" y="2808514"/>
            <a:ext cx="320675" cy="45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248400" y="2808514"/>
            <a:ext cx="381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51114" y="2884714"/>
            <a:ext cx="23241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581400" y="2819400"/>
            <a:ext cx="228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245429" y="1066800"/>
            <a:ext cx="381000" cy="45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724400" y="1066800"/>
            <a:ext cx="609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456214" y="1066800"/>
            <a:ext cx="734786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124200" y="1066800"/>
            <a:ext cx="304800" cy="45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51114" y="1066800"/>
            <a:ext cx="2334986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7924800" cy="5714999"/>
          </a:xfrm>
        </p:spPr>
        <p:txBody>
          <a:bodyPr>
            <a:normAutofit/>
          </a:bodyPr>
          <a:lstStyle/>
          <a:p>
            <a:r>
              <a:rPr lang="en-US" sz="3200" dirty="0"/>
              <a:t>What number is 21% of 300?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Thirty percent of what number is 50?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Fifteen is what percent of 12?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458200" cy="8382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Example 2. Change the sentence into an equation.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97" name="Text Box 21"/>
              <p:cNvSpPr txBox="1">
                <a:spLocks noChangeArrowheads="1"/>
              </p:cNvSpPr>
              <p:nvPr/>
            </p:nvSpPr>
            <p:spPr bwMode="auto">
              <a:xfrm>
                <a:off x="1143000" y="1734228"/>
                <a:ext cx="1219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i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4597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1734228"/>
                <a:ext cx="1219200" cy="5191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303564" y="1734227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DE0000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602" name="Text Box 26"/>
              <p:cNvSpPr txBox="1">
                <a:spLocks noChangeArrowheads="1"/>
              </p:cNvSpPr>
              <p:nvPr/>
            </p:nvSpPr>
            <p:spPr bwMode="auto">
              <a:xfrm>
                <a:off x="1918607" y="3605581"/>
                <a:ext cx="1219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i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460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8607" y="3605581"/>
                <a:ext cx="1219200" cy="5191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2297112" y="360558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DE0000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676400" y="1611626"/>
                <a:ext cx="124142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𝟐𝟏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611626"/>
                <a:ext cx="1241425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126512" y="1668959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12" y="1668959"/>
                <a:ext cx="1241425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637687" y="1745159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𝟑𝟎𝟎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687" y="1745159"/>
                <a:ext cx="1241425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027000" y="3423085"/>
                <a:ext cx="124142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000" y="3423085"/>
                <a:ext cx="1241425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512887" y="3480418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887" y="3480418"/>
                <a:ext cx="1241425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2747224" y="3572748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224" y="3572748"/>
                <a:ext cx="1241425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1469065" y="5156331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5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004703" y="5235239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03" y="5235239"/>
                <a:ext cx="124142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004510" y="5229011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510" y="5229011"/>
                <a:ext cx="1241425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078665" y="5156331"/>
                <a:ext cx="1241425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665" y="5156331"/>
                <a:ext cx="1241425" cy="7301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2535865" y="5181625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865" y="5181625"/>
                <a:ext cx="1241425" cy="76944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4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1" grpId="0" animBg="1"/>
      <p:bldP spid="24582" grpId="0" animBg="1"/>
      <p:bldP spid="24583" grpId="0" uiExpand="1" animBg="1"/>
      <p:bldP spid="24584" grpId="0" uiExpand="1" animBg="1"/>
      <p:bldP spid="24585" grpId="0" uiExpand="1" animBg="1"/>
      <p:bldP spid="24586" grpId="0" uiExpand="1" animBg="1"/>
      <p:bldP spid="24587" grpId="0" uiExpand="1" animBg="1"/>
      <p:bldP spid="24588" grpId="0" uiExpand="1" animBg="1"/>
      <p:bldP spid="24589" grpId="0" uiExpand="1" animBg="1"/>
      <p:bldP spid="24590" grpId="0" uiExpand="1" animBg="1"/>
      <p:bldP spid="24591" grpId="0" uiExpand="1" animBg="1"/>
      <p:bldP spid="24592" grpId="0" uiExpand="1" animBg="1"/>
      <p:bldP spid="24594" grpId="0" uiExpand="1" build="p"/>
      <p:bldP spid="24597" grpId="0" uiExpand="1"/>
      <p:bldP spid="24598" grpId="0" uiExpand="1"/>
      <p:bldP spid="24602" grpId="0" uiExpand="1"/>
      <p:bldP spid="24603" grpId="0" uiExpand="1"/>
      <p:bldP spid="36" grpId="0"/>
      <p:bldP spid="37" grpId="0"/>
      <p:bldP spid="38" grpId="0"/>
      <p:bldP spid="39" grpId="0"/>
      <p:bldP spid="40" grpId="0"/>
      <p:bldP spid="41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76800" y="4038600"/>
            <a:ext cx="4572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038600"/>
            <a:ext cx="457200" cy="381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89864" y="4038600"/>
            <a:ext cx="1929736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1" y="4038600"/>
            <a:ext cx="304800" cy="381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4038600"/>
            <a:ext cx="12954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534400" cy="44195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Jack is determining his homework grade.  He has found that he’s earned 55 out of 75 points.  What is his homework average?</a:t>
            </a:r>
          </a:p>
          <a:p>
            <a:pPr lvl="1"/>
            <a:r>
              <a:rPr lang="en-US" sz="2800" dirty="0" smtClean="0"/>
              <a:t>Step 1.  Rephrase into a percent question.</a:t>
            </a:r>
          </a:p>
          <a:p>
            <a:pPr lvl="2"/>
            <a:r>
              <a:rPr lang="en-US" sz="2800" dirty="0" smtClean="0"/>
              <a:t>Fifty-five is what percent of 75?</a:t>
            </a:r>
          </a:p>
          <a:p>
            <a:pPr lvl="1"/>
            <a:r>
              <a:rPr lang="en-US" sz="2800" dirty="0" smtClean="0"/>
              <a:t>Step 2.  Write an equation.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7848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Example 3. Change into an equation.</a:t>
            </a:r>
            <a:endParaRPr lang="en-US" sz="3600" dirty="0"/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1469065" y="5156331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5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04703" y="5235239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𝟓𝟓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03" y="5235239"/>
                <a:ext cx="124142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04510" y="5229011"/>
                <a:ext cx="12414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𝟕𝟓</m:t>
                      </m:r>
                    </m:oMath>
                  </m:oMathPara>
                </a14:m>
                <a:endParaRPr lang="en-US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510" y="5229011"/>
                <a:ext cx="124142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078665" y="5156331"/>
                <a:ext cx="1241425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665" y="5156331"/>
                <a:ext cx="1241425" cy="7301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35865" y="5181625"/>
                <a:ext cx="12414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865" y="5181625"/>
                <a:ext cx="1241425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1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10" grpId="0" animBg="1"/>
      <p:bldP spid="4" grpId="0" animBg="1"/>
      <p:bldP spid="2" grpId="0" build="p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7924800" cy="42671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Percents</a:t>
            </a:r>
            <a:r>
              <a:rPr lang="en-US" sz="3600" dirty="0" smtClean="0"/>
              <a:t> Worksheet</a:t>
            </a:r>
          </a:p>
          <a:p>
            <a:pPr lvl="1"/>
            <a:r>
              <a:rPr lang="en-US" sz="2800" dirty="0" smtClean="0"/>
              <a:t>ONLY write an equation.</a:t>
            </a:r>
          </a:p>
          <a:p>
            <a:pPr lvl="1"/>
            <a:r>
              <a:rPr lang="en-US" sz="2800" dirty="0" smtClean="0"/>
              <a:t>We will SOLVE these equations later!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1628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HOMEWORK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90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658</TotalTime>
  <Words>323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Composite</vt:lpstr>
      <vt:lpstr>Monday, September 10, 2012</vt:lpstr>
      <vt:lpstr>Homework Review/Check</vt:lpstr>
      <vt:lpstr>Lesson 8.2/8.3 Percent Equations</vt:lpstr>
      <vt:lpstr>Example 1. Change the sentence into an equation.</vt:lpstr>
      <vt:lpstr>Example 2. Change the sentence into an equation.</vt:lpstr>
      <vt:lpstr>Example 3. Change into an equation.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9</cp:revision>
  <dcterms:created xsi:type="dcterms:W3CDTF">2012-09-10T13:45:30Z</dcterms:created>
  <dcterms:modified xsi:type="dcterms:W3CDTF">2012-09-11T00:43:48Z</dcterms:modified>
</cp:coreProperties>
</file>